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9"/><Relationship Target="slides/slide12.xml" Type="http://schemas.openxmlformats.org/officeDocument/2006/relationships/slide" Id="rId18"/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slides/slide15.xml" Type="http://schemas.openxmlformats.org/officeDocument/2006/relationships/slide" Id="rId21"/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slides/slide16.xml" Type="http://schemas.openxmlformats.org/officeDocument/2006/relationships/slide" Id="rId22"/><Relationship Target="slides/slide7.xml" Type="http://schemas.openxmlformats.org/officeDocument/2006/relationships/slide" Id="rId13"/><Relationship Target="theme/theme3.xml" Type="http://schemas.openxmlformats.org/officeDocument/2006/relationships/theme" Id="rId1"/><Relationship Target="slides/slide17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4.xml" Type="http://schemas.openxmlformats.org/officeDocument/2006/relationships/slide" Id="rId10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14.xml" Type="http://schemas.openxmlformats.org/officeDocument/2006/relationships/slide" Id="rId20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3518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y="3496604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1867781" x="685800"/>
            <a:ext cy="16488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3627026" x="685800"/>
            <a:ext cy="7743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53" name="Shape 53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509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54" name="Shape 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y="4406308" x="457200"/>
            <a:ext cy="5195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/>
          <p:nvPr/>
        </p:nvSpPr>
        <p:spPr>
          <a:xfrm>
            <a:off y="0" x="4274"/>
            <a:ext cy="44063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58" name="Shape 58"/>
          <p:cNvCxnSpPr/>
          <p:nvPr/>
        </p:nvCxnSpPr>
        <p:spPr>
          <a:xfrm>
            <a:off y="4384371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509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29" name="Shape 29"/>
          <p:cNvSpPr/>
          <p:nvPr/>
        </p:nvSpPr>
        <p:spPr>
          <a:xfrm>
            <a:off y="0" x="4274"/>
            <a:ext cy="44063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y="4384371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/>
        </p:nvSpPr>
        <p:spPr>
          <a:xfrm>
            <a:off y="0" x="0"/>
            <a:ext cy="3518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37" name="Shape 37"/>
          <p:cNvCxnSpPr/>
          <p:nvPr/>
        </p:nvCxnSpPr>
        <p:spPr>
          <a:xfrm>
            <a:off y="349660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509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8" name="Shape 38"/>
          <p:cNvSpPr txBox="1"/>
          <p:nvPr>
            <p:ph type="ctrTitle"/>
          </p:nvPr>
        </p:nvSpPr>
        <p:spPr>
          <a:xfrm>
            <a:off y="1867781" x="685800"/>
            <a:ext cy="1648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1pPr>
            <a:lvl2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2pPr>
            <a:lvl3pPr algn="l" rtl="0" marR="0" indent="0" mar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algn="l" rtl="0" marR="0" indent="0" mar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algn="l" rtl="0" marR="0" indent="0" mar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algn="l" rtl="0" marR="0" indent="0" mar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algn="l" rtl="0" marR="0" indent="0" mar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algn="l" rtl="0" marR="0" indent="0" mar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algn="l" rtl="0" marR="0" indent="0" mar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y="3627026" x="685800"/>
            <a:ext cy="7743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3pPr>
            <a:lvl4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4pPr>
            <a:lvl5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5pPr>
            <a:lvl6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6pPr>
            <a:lvl7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7pPr>
            <a:lvl8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8pPr>
            <a:lvl9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42" name="Shape 42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509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47" name="Shape 47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509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8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y="1200150" x="4692273"/>
            <a:ext cy="3725698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4.xml" Type="http://schemas.openxmlformats.org/officeDocument/2006/relationships/theme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2"/><Relationship Target="../slideLayouts/slideLayout7.xml" Type="http://schemas.openxmlformats.org/officeDocument/2006/relationships/slideLayout" Id="rId1"/><Relationship Target="../slideLayouts/slideLayout10.xml" Type="http://schemas.openxmlformats.org/officeDocument/2006/relationships/slideLayout" Id="rId4"/><Relationship Target="../slideLayouts/slideLayout9.xml" Type="http://schemas.openxmlformats.org/officeDocument/2006/relationships/slideLayout" Id="rId3"/><Relationship Target="../slideLayouts/slideLayout12.xml" Type="http://schemas.openxmlformats.org/officeDocument/2006/relationships/slideLayout" Id="rId6"/><Relationship Target="../slideLayouts/slideLayout11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1pPr>
            <a:lvl2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2pPr>
            <a:lvl3pPr algn="l" rtl="0" marR="0" indent="0" mar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algn="l" rtl="0" marR="0" indent="0" mar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algn="l" rtl="0" marR="0" indent="0" mar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algn="l" rtl="0" marR="0" indent="0" mar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algn="l" rtl="0" marR="0" indent="0" mar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algn="l" rtl="0" marR="0" indent="0" mar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algn="l" rtl="0" marR="0" indent="0" mar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algn="l" rt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2.pn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y="1867781" x="685800"/>
            <a:ext cy="1648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1" cap="none" baseline="0" sz="7200" lang="en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CoCo</a:t>
            </a:r>
          </a:p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y="3627026" x="685800"/>
            <a:ext cy="7743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3000" lang="en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Collaborative Collections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y="4729850" x="4720875"/>
            <a:ext cy="413999" cx="4422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8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Austin Chustz, Jeff Garnier, Tom Kremer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1" cap="none" baseline="0" sz="3600" lang="en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Overview of Revised Design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2667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sz="3000" lang="en">
                <a:solidFill>
                  <a:schemeClr val="dk1"/>
                </a:solidFill>
              </a:rPr>
              <a:t>Three tasks have changed:</a:t>
            </a:r>
          </a:p>
          <a:p>
            <a:pPr algn="l" rtl="0" lvl="0" marR="0" indent="-2667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algn="l" rtl="0" lvl="0" marR="0" indent="-2667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sz="3000" lang="en">
                <a:solidFill>
                  <a:schemeClr val="dk1"/>
                </a:solidFill>
              </a:rPr>
              <a:t>Simple: Favoriting an event to view it later</a:t>
            </a:r>
          </a:p>
          <a:p>
            <a:pPr algn="l" rtl="0" lvl="0" marR="0" indent="-2667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sz="3000" lang="en">
                <a:solidFill>
                  <a:schemeClr val="dk1"/>
                </a:solidFill>
              </a:rPr>
              <a:t>Medium: Voting and viewing content for event</a:t>
            </a:r>
          </a:p>
          <a:p>
            <a:pPr algn="l" rtl="0" lvl="0" marR="0" indent="-2667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sz="3000" lang="en">
                <a:solidFill>
                  <a:schemeClr val="dk1"/>
                </a:solidFill>
              </a:rPr>
              <a:t>Complex: Submitting content for event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sz="3600" lang="en">
                <a:solidFill>
                  <a:schemeClr val="lt1"/>
                </a:solidFill>
              </a:rPr>
              <a:t>Prototype Implementation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000" lang="en">
                <a:solidFill>
                  <a:schemeClr val="dk1"/>
                </a:solidFill>
              </a:rPr>
              <a:t>Tools being used:</a:t>
            </a:r>
          </a:p>
          <a:p>
            <a:pPr algn="ctr" rt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algn="ctr" rt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000" lang="en">
                <a:solidFill>
                  <a:schemeClr val="dk1"/>
                </a:solidFill>
              </a:rPr>
              <a:t>Swift Language</a:t>
            </a:r>
          </a:p>
          <a:p>
            <a:pPr algn="ctr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000" lang="en">
                <a:solidFill>
                  <a:schemeClr val="dk1"/>
                </a:solidFill>
              </a:rPr>
              <a:t>Xcode</a:t>
            </a:r>
          </a:p>
          <a:p>
            <a:pPr algn="l" rtl="0" lvl="0" marR="0" indent="-2667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487450" x="222325"/>
            <a:ext cy="2438400" cx="24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487450" x="6532750"/>
            <a:ext cy="2438400" cx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sz="3600" lang="en">
                <a:solidFill>
                  <a:schemeClr val="lt1"/>
                </a:solidFill>
              </a:rPr>
              <a:t>Prototype Implementation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2667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sz="3000" lang="en">
                <a:solidFill>
                  <a:schemeClr val="dk1"/>
                </a:solidFill>
              </a:rPr>
              <a:t>Implemented Features:</a:t>
            </a:r>
          </a:p>
          <a:p>
            <a:pPr algn="l" rtl="0" lvl="0" marR="0" indent="-2667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chemeClr val="dk1"/>
                </a:solidFill>
              </a:rPr>
              <a:t>Trendy flat UI color scheme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chemeClr val="dk1"/>
                </a:solidFill>
              </a:rPr>
              <a:t>Most classes and logic done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chemeClr val="dk1"/>
                </a:solidFill>
              </a:rPr>
              <a:t>Ability to sort events by New/Hot and content by New/Top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chemeClr val="dk1"/>
                </a:solidFill>
              </a:rPr>
              <a:t>Basic Table View of Events</a:t>
            </a:r>
          </a:p>
          <a:p>
            <a:pPr algn="l" rtl="0" lvl="0" marR="0" indent="-2667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133" name="Shape 133"/>
          <p:cNvSpPr/>
          <p:nvPr/>
        </p:nvSpPr>
        <p:spPr>
          <a:xfrm>
            <a:off y="2224675" x="5871125"/>
            <a:ext cy="443099" cx="434999"/>
          </a:xfrm>
          <a:prstGeom prst="rect">
            <a:avLst/>
          </a:prstGeom>
          <a:solidFill>
            <a:srgbClr val="00B7B7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/>
        </p:nvSpPr>
        <p:spPr>
          <a:xfrm>
            <a:off y="2224675" x="7457375"/>
            <a:ext cy="443099" cx="434999"/>
          </a:xfrm>
          <a:prstGeom prst="rect">
            <a:avLst/>
          </a:prstGeom>
          <a:solidFill>
            <a:srgbClr val="8E44AD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/>
        </p:nvSpPr>
        <p:spPr>
          <a:xfrm>
            <a:off y="2224675" x="6928625"/>
            <a:ext cy="443099" cx="434999"/>
          </a:xfrm>
          <a:prstGeom prst="rect">
            <a:avLst/>
          </a:prstGeom>
          <a:solidFill>
            <a:srgbClr val="7F8C8D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/>
        </p:nvSpPr>
        <p:spPr>
          <a:xfrm>
            <a:off y="2224675" x="6399875"/>
            <a:ext cy="443099" cx="434999"/>
          </a:xfrm>
          <a:prstGeom prst="rect">
            <a:avLst/>
          </a:prstGeom>
          <a:solidFill>
            <a:srgbClr val="ECF0F1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sz="3600" lang="en">
                <a:solidFill>
                  <a:schemeClr val="lt1"/>
                </a:solidFill>
              </a:rPr>
              <a:t>Prototype Implementation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2667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sz="3000" lang="en">
                <a:solidFill>
                  <a:schemeClr val="dk1"/>
                </a:solidFill>
              </a:rPr>
              <a:t>Unimplemented Features:</a:t>
            </a:r>
          </a:p>
          <a:p>
            <a:pPr algn="l" rtl="0" lvl="0" marR="0" indent="-2667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chemeClr val="dk1"/>
                </a:solidFill>
              </a:rPr>
              <a:t>Page Navigation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chemeClr val="dk1"/>
                </a:solidFill>
              </a:rPr>
              <a:t>Submission of Content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chemeClr val="dk1"/>
                </a:solidFill>
              </a:rPr>
              <a:t>Curation of Content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algn="l" rtl="0" lvl="0" marR="0" indent="-2667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sz="3000" lang="en">
                <a:solidFill>
                  <a:schemeClr val="dk1"/>
                </a:solidFill>
              </a:rPr>
              <a:t>Once page navigation is figured out, should go more smoothly</a:t>
            </a:r>
          </a:p>
          <a:p>
            <a:pPr algn="l" rtl="0" lvl="0" marR="0" indent="-2667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sz="3000" lang="en">
                <a:solidFill>
                  <a:schemeClr val="dk1"/>
                </a:solidFill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sz="3600" lang="en">
                <a:solidFill>
                  <a:schemeClr val="lt1"/>
                </a:solidFill>
              </a:rPr>
              <a:t>Prototype Implementation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sz="3000" lang="en">
                <a:solidFill>
                  <a:schemeClr val="dk1"/>
                </a:solidFill>
              </a:rPr>
              <a:t>Wizard of Oz Techniques: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chemeClr val="dk1"/>
                </a:solidFill>
              </a:rPr>
              <a:t>No location pins implementation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chemeClr val="dk1"/>
                </a:solidFill>
              </a:rPr>
              <a:t>No central database to be used with every user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chemeClr val="dk1"/>
                </a:solidFill>
              </a:rPr>
              <a:t>User data resets with every use of app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sz="3600" lang="en">
                <a:solidFill>
                  <a:schemeClr val="lt1"/>
                </a:solidFill>
              </a:rPr>
              <a:t>Prototype Implementation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sz="3000" lang="en">
                <a:solidFill>
                  <a:schemeClr val="dk1"/>
                </a:solidFill>
              </a:rPr>
              <a:t>Hard Coded Data: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chemeClr val="dk1"/>
                </a:solidFill>
              </a:rPr>
              <a:t>All events are already included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chemeClr val="dk1"/>
                </a:solidFill>
              </a:rPr>
              <a:t>All content (and votes) are already included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sz="3600" lang="en">
                <a:solidFill>
                  <a:schemeClr val="lt1"/>
                </a:solidFill>
              </a:rPr>
              <a:t>Prototype Implementation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sz="3000" lang="en">
                <a:solidFill>
                  <a:schemeClr val="dk1"/>
                </a:solidFill>
              </a:rPr>
              <a:t>Issues: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chemeClr val="dk1"/>
                </a:solidFill>
              </a:rPr>
              <a:t>Biggest - Learning to work with Xcode, mainly associating visuals with code, page navigation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chemeClr val="dk1"/>
                </a:solidFill>
              </a:rPr>
              <a:t>Team separation (currently and over break)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sz="3600" lang="en">
                <a:solidFill>
                  <a:schemeClr val="lt1"/>
                </a:solidFill>
              </a:rPr>
              <a:t>Prototype Demonstration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sz="3000" lang="en">
                <a:solidFill>
                  <a:schemeClr val="dk1"/>
                </a:solidFill>
              </a:rPr>
              <a:t>Simple task: Favoriting an event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1" cap="none" baseline="0" sz="3600" lang="en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Problem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Currently there is no way to re-experience an event from the people</a:t>
            </a:r>
            <a:r>
              <a:rPr sz="3000" lang="en">
                <a:solidFill>
                  <a:schemeClr val="dk1"/>
                </a:solidFill>
                <a:rtl val="0"/>
              </a:rPr>
              <a:t>’</a:t>
            </a: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 perspective.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rtl val="0"/>
            </a:endParaRP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chemeClr val="dk1"/>
                </a:solidFill>
                <a:rtl val="0"/>
              </a:rPr>
              <a:t>Official videos are sparse, sometimes cost money, and do not include the attendee's perspective</a:t>
            </a: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1" cap="none" baseline="0" sz="3600" lang="en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Solution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CoCo uses short clips and photos submitted anonymously to create a digital collection of memories and experiences of an event</a:t>
            </a:r>
            <a:r>
              <a:rPr sz="3000" lang="en">
                <a:solidFill>
                  <a:schemeClr val="dk1"/>
                </a:solidFill>
                <a:rtl val="0"/>
              </a:rPr>
              <a:t>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3000" lang="en">
                <a:solidFill>
                  <a:schemeClr val="dk1"/>
                </a:solidFill>
                <a:rtl val="0"/>
              </a:rPr>
              <a:t>It’s free of charge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3000" lang="en">
                <a:solidFill>
                  <a:schemeClr val="dk1"/>
                </a:solidFill>
                <a:rtl val="0"/>
              </a:rPr>
              <a:t>It’s for any event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3000" lang="en">
                <a:solidFill>
                  <a:schemeClr val="dk1"/>
                </a:solidFill>
                <a:rtl val="0"/>
              </a:rPr>
              <a:t>It mirrors the experience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061000" x="5809750"/>
            <a:ext cy="1524950" cx="152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1" cap="none" baseline="0" sz="3600" lang="en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Presentation Overview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Heuristic Evaluation results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Revised user interface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Current prototype status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Demonstration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1" cap="none" baseline="0" sz="3600" lang="en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Heuristic Evaluation Results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572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app never allows the user to associate the content to an event</a:t>
            </a:r>
          </a:p>
          <a:p>
            <a:pPr algn="l" rtl="0" lvl="0" marR="0" indent="-4572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Ambiguous share function. Users were confused whether they were sharing with friends or setting visibility options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1" cap="none" baseline="0" sz="3600" lang="en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Heuristic Evaluation Results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572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There is no way to back out of the share screen</a:t>
            </a:r>
          </a:p>
          <a:p>
            <a:pPr algn="l" rtl="0" lvl="0" marR="0" indent="-4572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There is no way to remove content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z="3000" lang="en">
                <a:solidFill>
                  <a:schemeClr val="dk1"/>
                </a:solidFill>
                <a:rtl val="0"/>
              </a:rPr>
              <a:t>Voting page is only sorted in descending votes (i.e. no way to view recently submitted content)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z="3000" lang="en">
                <a:solidFill>
                  <a:schemeClr val="dk1"/>
                </a:solidFill>
                <a:rtl val="0"/>
              </a:rPr>
              <a:t>The purpose / distinction of the three main event categories was still unclear.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1" cap="none" baseline="0" sz="3600" lang="en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Overview of Revised Design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572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Made the user select an event near them before they could submit a picture or video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algn="l" rtl="0" lvl="0" marR="0" indent="-4572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Removed all friend circles. Content can be shared anonymously to the public or not shared at all, stream</a:t>
            </a:r>
            <a:r>
              <a:rPr sz="3000" lang="en">
                <a:solidFill>
                  <a:schemeClr val="dk1"/>
                </a:solidFill>
                <a:rtl val="0"/>
              </a:rPr>
              <a:t>lining the share process</a:t>
            </a:r>
          </a:p>
          <a:p>
            <a:pPr algn="l" rtl="0" lvl="0" marR="0" indent="-2667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1" cap="none" baseline="0" sz="3600" lang="en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Overview of Revised Design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572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Gave the users the option to remove any of the content that they had previously submitted 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algn="l" rtl="0" lvl="0" marR="0" indent="-4572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Added categories for submitted content and events. New/Top for content. New/</a:t>
            </a:r>
            <a:r>
              <a:rPr sz="3000" lang="en">
                <a:solidFill>
                  <a:schemeClr val="dk1"/>
                </a:solidFill>
                <a:rtl val="0"/>
              </a:rPr>
              <a:t>Hot for</a:t>
            </a: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events.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1" cap="none" baseline="0" sz="3600" lang="en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Overview of Revised Design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572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Simplified three event categories into a list of the X most recent events where users can constantly vote on content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algn="l" rtl="0" lvl="0" marR="0" indent="-4572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With </a:t>
            </a:r>
            <a:r>
              <a:rPr sz="3000" lang="en">
                <a:solidFill>
                  <a:schemeClr val="dk1"/>
                </a:solidFill>
                <a:rtl val="0"/>
              </a:rPr>
              <a:t>this</a:t>
            </a: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change, the final collection will constantly update to be a collection of current top 10 submissions</a:t>
            </a:r>
          </a:p>
          <a:p>
            <a:pPr algn="l" rtl="0" lvl="0" marR="0" indent="-2667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4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